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sldIdLst>
    <p:sldId id="257" r:id="rId2"/>
    <p:sldId id="258" r:id="rId3"/>
    <p:sldId id="284" r:id="rId4"/>
    <p:sldId id="261" r:id="rId5"/>
    <p:sldId id="264" r:id="rId6"/>
    <p:sldId id="280" r:id="rId7"/>
    <p:sldId id="262" r:id="rId8"/>
    <p:sldId id="263" r:id="rId9"/>
    <p:sldId id="285" r:id="rId10"/>
    <p:sldId id="295" r:id="rId11"/>
    <p:sldId id="265" r:id="rId12"/>
    <p:sldId id="286" r:id="rId13"/>
    <p:sldId id="272" r:id="rId14"/>
    <p:sldId id="276" r:id="rId15"/>
    <p:sldId id="287" r:id="rId16"/>
    <p:sldId id="293" r:id="rId17"/>
    <p:sldId id="289" r:id="rId18"/>
    <p:sldId id="290" r:id="rId19"/>
    <p:sldId id="291" r:id="rId20"/>
    <p:sldId id="292" r:id="rId21"/>
    <p:sldId id="294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990000"/>
    <a:srgbClr val="FF9900"/>
    <a:srgbClr val="006600"/>
    <a:srgbClr val="008000"/>
    <a:srgbClr val="D81A06"/>
    <a:srgbClr val="66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EF9B-F336-43F0-AC67-FB0DF01EE099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409F9-CCE1-402D-A4B5-3725489CA1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5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409F9-CCE1-402D-A4B5-3725489CA1B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84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3F5D-B1C2-4F66-84A5-6665E57362EB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96BFE2-D404-4397-928B-AD3B12736E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3898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C5EAE-258B-4B15-AD0C-09E1BCA69E4B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5C3A8-0D8F-4C56-89E8-1A0DC86D44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7985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47889-4812-4CF5-990C-417422567226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85B5-2070-4017-A685-CB55FCF361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105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A1F5-270F-4680-95DD-8A5BD5B8F201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71C9B-CF1D-4F9C-A4FB-13F0E4AF9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0130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A777C-8DAD-42BB-81F7-8781F0459904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9168-BF31-4FC7-9E33-43484452A9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3764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D2E1-84C1-4476-9EC2-67B4E67388E3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36CCA-37AF-4EE8-A7FA-4D1A9FB5D8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0813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0528E-8808-4F02-A72F-6AF35AA94319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560F1-895B-4A0D-8825-721D604654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283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DA7AE-526E-4A4E-B978-955853924D4F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727277-77A0-4846-BEB7-6CD655A261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5935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D0410-3E42-4EBD-9C27-CCD058017454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D6B405-7499-47EF-80F3-7D18B2D35C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9312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1778-D58D-46BF-AB5F-4BA764A9A980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FC2F-B4D6-46CF-802F-2D74EC24A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0398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C1B0-CA5E-4963-BE45-4CB44703E840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F04774-BD57-4442-BD6E-0594C5A72D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6907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053FB-2B8F-4233-9206-9B57DC79600E}" type="datetimeFigureOut">
              <a:rPr lang="ru-RU"/>
              <a:pPr>
                <a:defRPr/>
              </a:pPr>
              <a:t>30.03.2017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B5A359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3A5EC496-8DC2-4BAC-A6CF-D712CBFEC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86" r:id="rId3"/>
    <p:sldLayoutId id="2147483993" r:id="rId4"/>
    <p:sldLayoutId id="2147483987" r:id="rId5"/>
    <p:sldLayoutId id="2147483994" r:id="rId6"/>
    <p:sldLayoutId id="2147483995" r:id="rId7"/>
    <p:sldLayoutId id="2147483988" r:id="rId8"/>
    <p:sldLayoutId id="2147483996" r:id="rId9"/>
    <p:sldLayoutId id="2147483989" r:id="rId10"/>
    <p:sldLayoutId id="21474839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.m4a"/><Relationship Id="rId6" Type="http://schemas.microsoft.com/office/2007/relationships/media" Target="../media/media1.m4a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9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8.png"/><Relationship Id="rId4" Type="http://schemas.openxmlformats.org/officeDocument/2006/relationships/image" Target="../media/image30.jpeg"/><Relationship Id="rId9" Type="http://schemas.microsoft.com/office/2007/relationships/media" Target="../media/media9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10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microsoft.com/office/2007/relationships/media" Target="../media/media10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1.jpeg"/><Relationship Id="rId2" Type="http://schemas.openxmlformats.org/officeDocument/2006/relationships/audio" Target="../media/media12.m4a"/><Relationship Id="rId1" Type="http://schemas.openxmlformats.org/officeDocument/2006/relationships/audio" Target="../media/media11.m4a"/><Relationship Id="rId6" Type="http://schemas.openxmlformats.org/officeDocument/2006/relationships/image" Target="../media/image40.jpeg"/><Relationship Id="rId11" Type="http://schemas.microsoft.com/office/2007/relationships/media" Target="../media/media12.m4a"/><Relationship Id="rId5" Type="http://schemas.openxmlformats.org/officeDocument/2006/relationships/image" Target="../media/image39.jpe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microsoft.com/office/2007/relationships/media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13.m4a"/><Relationship Id="rId5" Type="http://schemas.openxmlformats.org/officeDocument/2006/relationships/image" Target="../media/image8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14.m4a"/><Relationship Id="rId6" Type="http://schemas.openxmlformats.org/officeDocument/2006/relationships/image" Target="../media/image8.png"/><Relationship Id="rId5" Type="http://schemas.microsoft.com/office/2007/relationships/media" Target="../media/media14.m4a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15.m4a"/><Relationship Id="rId5" Type="http://schemas.openxmlformats.org/officeDocument/2006/relationships/image" Target="../media/image8.png"/><Relationship Id="rId4" Type="http://schemas.microsoft.com/office/2007/relationships/media" Target="../media/media1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6.m4a"/><Relationship Id="rId6" Type="http://schemas.openxmlformats.org/officeDocument/2006/relationships/image" Target="../media/image8.png"/><Relationship Id="rId5" Type="http://schemas.microsoft.com/office/2007/relationships/media" Target="../media/media16.m4a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7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8.png"/><Relationship Id="rId4" Type="http://schemas.openxmlformats.org/officeDocument/2006/relationships/image" Target="../media/image50.jpeg"/><Relationship Id="rId9" Type="http://schemas.microsoft.com/office/2007/relationships/media" Target="../media/media17.m4a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3" Type="http://schemas.openxmlformats.org/officeDocument/2006/relationships/image" Target="../media/image9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8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2.m4a"/><Relationship Id="rId5" Type="http://schemas.openxmlformats.org/officeDocument/2006/relationships/image" Target="../media/image8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microsoft.com/office/2007/relationships/media" Target="../media/media19.m4a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9.m4a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3.m4a"/><Relationship Id="rId6" Type="http://schemas.openxmlformats.org/officeDocument/2006/relationships/image" Target="../media/image8.png"/><Relationship Id="rId5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4.m4a"/><Relationship Id="rId5" Type="http://schemas.openxmlformats.org/officeDocument/2006/relationships/image" Target="../media/image8.png"/><Relationship Id="rId4" Type="http://schemas.microsoft.com/office/2007/relationships/media" Target="../media/media4.m4a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5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microsoft.com/office/2007/relationships/media" Target="../media/media6.m4a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media7.m4a"/><Relationship Id="rId6" Type="http://schemas.microsoft.com/office/2007/relationships/media" Target="../media/media7.m4a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microsoft.com/office/2007/relationships/media" Target="../media/media8.m4a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8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1625" y="142875"/>
            <a:ext cx="8686800" cy="16430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3200" cap="none" smtClean="0">
                <a:solidFill>
                  <a:srgbClr val="002060"/>
                </a:solidFill>
                <a:effectLst/>
                <a:latin typeface="Segoe Script" panose="030B0504020000000003" pitchFamily="66" charset="0"/>
              </a:rPr>
              <a:t>Познавательное интегрированное занятие по ПДД в старшей группе МБДОУ № 268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500188"/>
            <a:ext cx="5695950" cy="5072062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 2" panose="05020102010507070707" pitchFamily="18" charset="2"/>
              <a:buNone/>
              <a:defRPr/>
            </a:pPr>
            <a:r>
              <a:rPr lang="ru-RU" altLang="ru-RU" dirty="0" smtClean="0">
                <a:solidFill>
                  <a:srgbClr val="0D0D0D"/>
                </a:solidFill>
                <a:latin typeface="Century Schoolbook" panose="02040604050505020304" pitchFamily="18" charset="0"/>
              </a:rPr>
              <a:t>    </a:t>
            </a:r>
            <a:r>
              <a:rPr lang="ru-RU" altLang="ru-RU" sz="2400" b="1" dirty="0" smtClean="0">
                <a:solidFill>
                  <a:srgbClr val="0D0D0D"/>
                </a:solidFill>
                <a:latin typeface="Century Schoolbook" panose="02040604050505020304" pitchFamily="18" charset="0"/>
              </a:rPr>
              <a:t>Цель:</a:t>
            </a:r>
            <a:r>
              <a:rPr lang="ru-RU" altLang="ru-RU" sz="2400" dirty="0" smtClean="0">
                <a:solidFill>
                  <a:srgbClr val="0D0D0D"/>
                </a:solidFill>
                <a:latin typeface="Century Schoolbook" panose="02040604050505020304" pitchFamily="18" charset="0"/>
              </a:rPr>
              <a:t> продолжать знакомить детей с правилам дорожного движения, учить практически применять правила в различных ситуациях.</a:t>
            </a:r>
            <a:endParaRPr lang="ru-RU" altLang="ru-RU" sz="2400" dirty="0" smtClean="0">
              <a:solidFill>
                <a:srgbClr val="0D0D0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dirty="0" smtClean="0">
              <a:solidFill>
                <a:srgbClr val="0D0D0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1275" y="3933825"/>
            <a:ext cx="4929188" cy="191770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Развивать мышление, зрительное внимание, умение ориентироваться в окружающем мире. Воспитывать чувство ответственности.</a:t>
            </a:r>
          </a:p>
        </p:txBody>
      </p:sp>
      <p:pic>
        <p:nvPicPr>
          <p:cNvPr id="10248" name="Picture 8" descr="IMG-20170310-WA0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2816"/>
            <a:ext cx="3276600" cy="201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IMG-20170310-WA0069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85"/>
          <a:stretch>
            <a:fillRect/>
          </a:stretch>
        </p:blipFill>
        <p:spPr bwMode="auto">
          <a:xfrm>
            <a:off x="1403648" y="3429000"/>
            <a:ext cx="223224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:wipe/>
      </p:transition>
    </mc:Choice>
    <mc:Fallback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smtClean="0">
              <a:effectLst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7588" name="Picture 4" descr="IMG-20170310-WA00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IMG-20170310-WA00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" y="35668"/>
            <a:ext cx="450056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IMG-20170310-WA00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357563"/>
            <a:ext cx="56165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IMG-20170310-WA00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356393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3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4800" y="260648"/>
            <a:ext cx="8553450" cy="6311602"/>
          </a:xfrm>
        </p:spPr>
        <p:txBody>
          <a:bodyPr/>
          <a:lstStyle/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2400" b="1" dirty="0" smtClean="0">
                <a:solidFill>
                  <a:srgbClr val="FFC000"/>
                </a:solidFill>
                <a:latin typeface="+mj-lt"/>
              </a:rPr>
              <a:t>ПРЕДВАРИТЕЛЬНАЯ РАБОТА: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2400" b="1" i="1" dirty="0" smtClean="0">
                <a:solidFill>
                  <a:srgbClr val="00B0F0"/>
                </a:solidFill>
              </a:rPr>
              <a:t>БЕСЕДА:</a:t>
            </a:r>
            <a:endParaRPr lang="ru-RU" altLang="ru-RU" sz="2400" b="1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1800" b="1" dirty="0" smtClean="0">
                <a:solidFill>
                  <a:schemeClr val="tx1"/>
                </a:solidFill>
              </a:rPr>
              <a:t>Дорожные знаки устанавливаются на </a:t>
            </a:r>
            <a:r>
              <a:rPr lang="ru-RU" altLang="ru-RU" sz="1800" b="1" u="sng" dirty="0" smtClean="0">
                <a:solidFill>
                  <a:schemeClr val="tx1"/>
                </a:solidFill>
              </a:rPr>
              <a:t>правой стороне дороги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так, чтобы все участники дорожного движения видели их в любое время суток.</a:t>
            </a:r>
          </a:p>
          <a:p>
            <a:pPr eaLnBrk="1" hangingPunct="1">
              <a:buClrTx/>
              <a:buFont typeface="Wingdings 2" panose="05020102010507070707" pitchFamily="18" charset="2"/>
              <a:buNone/>
            </a:pPr>
            <a:endParaRPr lang="ru-RU" altLang="ru-RU" sz="1800" b="1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1800" b="1" u="sng" dirty="0" smtClean="0">
                <a:solidFill>
                  <a:schemeClr val="tx1"/>
                </a:solidFill>
              </a:rPr>
              <a:t>Каждый знак имеет свою форму и цвет.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На них нанесены различные рисунки, буквы, слова.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endParaRPr lang="ru-RU" altLang="ru-RU" sz="1800" b="1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1800" b="1" dirty="0" smtClean="0">
                <a:solidFill>
                  <a:schemeClr val="tx1"/>
                </a:solidFill>
              </a:rPr>
              <a:t>Все знаки делятся на </a:t>
            </a:r>
            <a:r>
              <a:rPr lang="ru-RU" altLang="ru-RU" sz="1800" b="1" u="sng" dirty="0" smtClean="0">
                <a:solidFill>
                  <a:schemeClr val="tx1"/>
                </a:solidFill>
              </a:rPr>
              <a:t>предупреждающие, запрещающие, предписывающие, опознавательные и указательные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знаки.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</a:pPr>
            <a:r>
              <a:rPr lang="ru-RU" altLang="ru-RU" sz="1800" b="1" dirty="0" smtClean="0">
                <a:solidFill>
                  <a:schemeClr val="tx1"/>
                </a:solidFill>
              </a:rPr>
              <a:t>Всего существует  233  дорожных знака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306" y="5002721"/>
            <a:ext cx="165258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907" y="4077072"/>
            <a:ext cx="16430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322" y="3501008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2963" y="3501007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accel="500" decel="5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58763"/>
            <a:ext cx="8686800" cy="838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cap="none" dirty="0" smtClean="0">
                <a:solidFill>
                  <a:srgbClr val="0033CC"/>
                </a:solidFill>
                <a:effectLst/>
              </a:rPr>
              <a:t>ХОД ЗАНЯТИЯ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z="2400" smtClean="0">
              <a:solidFill>
                <a:schemeClr val="tx1"/>
              </a:solidFill>
            </a:endParaRPr>
          </a:p>
        </p:txBody>
      </p:sp>
      <p:pic>
        <p:nvPicPr>
          <p:cNvPr id="44039" name="Picture 7" descr="i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3211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IMG-20170310-WA0046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248150" cy="261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IMG-20170310-WA0043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563" y="2499890"/>
            <a:ext cx="4377276" cy="292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i (5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749" y="4210050"/>
            <a:ext cx="39608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0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188640"/>
            <a:ext cx="8686800" cy="10081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Прочитай совет светофора и вставь подходящие слова.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4294967295"/>
          </p:nvPr>
        </p:nvSpPr>
        <p:spPr>
          <a:xfrm>
            <a:off x="611560" y="1052736"/>
            <a:ext cx="8686800" cy="4897437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dirty="0" smtClean="0">
                <a:solidFill>
                  <a:srgbClr val="00B0F0"/>
                </a:solidFill>
              </a:rPr>
              <a:t>    </a:t>
            </a:r>
            <a:r>
              <a:rPr lang="ru-RU" altLang="ru-RU" b="1" dirty="0" smtClean="0">
                <a:solidFill>
                  <a:srgbClr val="7030A0"/>
                </a:solidFill>
              </a:rPr>
              <a:t>Прежде, чем перейти дорогу, найди ________  место для перехода. Остановись у ______ тротуара. Прислушайся. Посмотри внимательно в _____ стороны, нет ли машины. Переходи дорогу по ______ Если пешеходного перехода нет, переходи дорогу              	по ________.      Вот так ты научишься   			_______      _______.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                                </a:t>
            </a:r>
            <a:r>
              <a:rPr lang="ru-RU" altLang="ru-RU" sz="3600" b="1" i="1" dirty="0" err="1" smtClean="0">
                <a:solidFill>
                  <a:srgbClr val="7030A0"/>
                </a:solidFill>
              </a:rPr>
              <a:t>Светофорик</a:t>
            </a:r>
            <a:r>
              <a:rPr lang="ru-RU" altLang="ru-RU" sz="3600" b="1" i="1" dirty="0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0">
        <p:wipe/>
      </p:transition>
    </mc:Choice>
    <mc:Fallback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А сейчас проверим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idx="4294967295"/>
          </p:nvPr>
        </p:nvSpPr>
        <p:spPr>
          <a:xfrm>
            <a:off x="304800" y="1554163"/>
            <a:ext cx="8686800" cy="4395117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ru-RU" altLang="ru-RU" b="1" dirty="0" smtClean="0">
                <a:solidFill>
                  <a:schemeClr val="tx1"/>
                </a:solidFill>
              </a:rPr>
              <a:t>Прежде, чем перейти дорогу, найди </a:t>
            </a:r>
            <a:r>
              <a:rPr lang="ru-RU" altLang="ru-RU" b="1" dirty="0" smtClean="0">
                <a:solidFill>
                  <a:srgbClr val="990000"/>
                </a:solidFill>
              </a:rPr>
              <a:t>безопасное </a:t>
            </a:r>
            <a:r>
              <a:rPr lang="ru-RU" altLang="ru-RU" b="1" dirty="0" smtClean="0">
                <a:solidFill>
                  <a:schemeClr val="tx1"/>
                </a:solidFill>
              </a:rPr>
              <a:t>место для перехода. Остановись у </a:t>
            </a:r>
            <a:r>
              <a:rPr lang="ru-RU" altLang="ru-RU" b="1" dirty="0" smtClean="0">
                <a:solidFill>
                  <a:srgbClr val="990000"/>
                </a:solidFill>
              </a:rPr>
              <a:t>края </a:t>
            </a:r>
            <a:r>
              <a:rPr lang="ru-RU" altLang="ru-RU" b="1" dirty="0" smtClean="0">
                <a:solidFill>
                  <a:schemeClr val="tx1"/>
                </a:solidFill>
              </a:rPr>
              <a:t>тротуара. Прислушайся. Посмотри внимательно в </a:t>
            </a:r>
            <a:r>
              <a:rPr lang="ru-RU" altLang="ru-RU" b="1" dirty="0" smtClean="0">
                <a:solidFill>
                  <a:srgbClr val="990000"/>
                </a:solidFill>
              </a:rPr>
              <a:t>обе</a:t>
            </a:r>
            <a:r>
              <a:rPr lang="ru-RU" altLang="ru-RU" b="1" dirty="0" smtClean="0">
                <a:solidFill>
                  <a:schemeClr val="tx1"/>
                </a:solidFill>
              </a:rPr>
              <a:t> стороны, нет ли машины. Переходи дорогу по </a:t>
            </a:r>
            <a:r>
              <a:rPr lang="ru-RU" altLang="ru-RU" b="1" dirty="0" smtClean="0">
                <a:solidFill>
                  <a:srgbClr val="990000"/>
                </a:solidFill>
              </a:rPr>
              <a:t>зебре.</a:t>
            </a:r>
            <a:r>
              <a:rPr lang="ru-RU" altLang="ru-RU" b="1" dirty="0" smtClean="0">
                <a:solidFill>
                  <a:schemeClr val="tx1"/>
                </a:solidFill>
              </a:rPr>
              <a:t> Если пешеходного перехода нет, переходи дорогу по </a:t>
            </a:r>
            <a:r>
              <a:rPr lang="ru-RU" altLang="ru-RU" b="1" dirty="0" smtClean="0">
                <a:solidFill>
                  <a:srgbClr val="990000"/>
                </a:solidFill>
              </a:rPr>
              <a:t>прямой</a:t>
            </a:r>
            <a:r>
              <a:rPr lang="ru-RU" altLang="ru-RU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b="1" dirty="0" smtClean="0">
                <a:solidFill>
                  <a:schemeClr val="tx1"/>
                </a:solidFill>
              </a:rPr>
              <a:t>    Вот так ты научишься </a:t>
            </a:r>
            <a:r>
              <a:rPr lang="ru-RU" altLang="ru-RU" b="1" dirty="0" smtClean="0">
                <a:solidFill>
                  <a:srgbClr val="990000"/>
                </a:solidFill>
              </a:rPr>
              <a:t>переходить дорогу</a:t>
            </a:r>
            <a:r>
              <a:rPr lang="ru-RU" altLang="ru-RU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b="1" dirty="0" smtClean="0">
                <a:solidFill>
                  <a:schemeClr val="tx1"/>
                </a:solidFill>
              </a:rPr>
              <a:t>                          </a:t>
            </a:r>
            <a:r>
              <a:rPr lang="ru-RU" altLang="ru-RU" b="1" dirty="0" err="1" smtClean="0">
                <a:solidFill>
                  <a:schemeClr val="tx1"/>
                </a:solidFill>
              </a:rPr>
              <a:t>Светофорик</a:t>
            </a:r>
            <a:r>
              <a:rPr lang="ru-RU" alt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0">
        <p:wipe/>
      </p:transition>
    </mc:Choice>
    <mc:Fallback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1625" y="142875"/>
            <a:ext cx="8686800" cy="1643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/>
                <a:latin typeface="Segoe Script" pitchFamily="34" charset="0"/>
              </a:rPr>
              <a:t>Из истории правил дорожного движения</a:t>
            </a:r>
            <a:endParaRPr lang="ru-RU" dirty="0">
              <a:solidFill>
                <a:srgbClr val="002060"/>
              </a:solidFill>
              <a:effectLst/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04800" y="1500188"/>
            <a:ext cx="5695950" cy="5072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Tx/>
              <a:buFont typeface="Wingdings 2"/>
              <a:buNone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  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Первые строгие требования по правилам дорожного движения (во избежание увечья)  в России были доведены «до сведения широкой публики»  в 18 веке.</a:t>
            </a:r>
          </a:p>
          <a:p>
            <a:pPr eaLnBrk="1" fontAlgn="auto" hangingPunct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4506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86500" y="1571625"/>
            <a:ext cx="2359025" cy="2357438"/>
          </a:xfrm>
          <a:noFill/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4357688"/>
            <a:ext cx="25717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9063" y="4643438"/>
            <a:ext cx="49291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+mn-cs"/>
              </a:rPr>
              <a:t>Впервые в России водительские права получил извозчик в 1784 г.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86800" cy="1052736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Виды   светофоров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4800" y="981075"/>
            <a:ext cx="8686800" cy="509905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Пешеходный       Транспортный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17" descr="Рисуно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5399088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smtClean="0">
              <a:effectLst/>
            </a:endParaRP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7108" name="Picture 4" descr="IMG-20170310-WA0042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2" cy="323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IMG-20170310-WA0082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45750"/>
            <a:ext cx="5760640" cy="36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45"/>
          <a:stretch>
            <a:fillRect/>
          </a:stretch>
        </p:blipFill>
        <p:spPr bwMode="auto">
          <a:xfrm>
            <a:off x="4607496" y="0"/>
            <a:ext cx="453650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dirty="0" smtClean="0">
              <a:effectLst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8132" name="Picture 4" descr="IMG-20170310-WA006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24"/>
            <a:ext cx="2268538" cy="4005263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IMG-20170310-WA0054"/>
          <p:cNvPicPr>
            <a:picLocks noChangeAspect="1" noChangeArrowheads="1"/>
          </p:cNvPicPr>
          <p:nvPr/>
        </p:nvPicPr>
        <p:blipFill>
          <a:blip r:embed="rId4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713" y="0"/>
            <a:ext cx="23749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IMG-20170310-WA0060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240982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IMG-20170310-WA0080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4213" y="0"/>
            <a:ext cx="210978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IMG-20170310-WA008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47529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IMG-20170310-WA0091"/>
          <p:cNvPicPr>
            <a:picLocks noChangeAspect="1" noChangeArrowheads="1"/>
          </p:cNvPicPr>
          <p:nvPr/>
        </p:nvPicPr>
        <p:blipFill>
          <a:blip r:embed="rId8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95738"/>
            <a:ext cx="43561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smtClean="0">
              <a:effectLst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6628" name="Picture 4" descr="IMG-20170310-WA0071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5" y="0"/>
            <a:ext cx="4932363" cy="345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IMG-20170310-WA0085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57563"/>
            <a:ext cx="49323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IMG-20170310-WA0087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IMG-20170310-WA0084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56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-19050"/>
            <a:ext cx="5438775" cy="12858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1625" y="1052513"/>
            <a:ext cx="8686800" cy="5434012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altLang="ru-RU" sz="2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Образовательная:</a:t>
            </a: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 продолжать знакомить воспитанников с элементами дороги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совершенствовать диалогическую речь, интонационную выразительность речи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продолжать закреплять правила поведения на проезжей части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развивать у детей чувство ответственности при соблюдении ПДД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dirty="0" smtClean="0">
              <a:effectLst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27652" name="Picture 4" descr="IMG-20170310-WA0040"/>
          <p:cNvPicPr>
            <a:picLocks noChangeAspect="1" noChangeArrowheads="1"/>
          </p:cNvPicPr>
          <p:nvPr/>
        </p:nvPicPr>
        <p:blipFill>
          <a:blip r:embed="rId4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373"/>
            <a:ext cx="5076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G-20170310-WA0041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033" y="0"/>
            <a:ext cx="4305967" cy="340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IMG-20170310-WA0045"/>
          <p:cNvPicPr>
            <a:picLocks noChangeAspect="1" noChangeArrowheads="1"/>
          </p:cNvPicPr>
          <p:nvPr/>
        </p:nvPicPr>
        <p:blipFill>
          <a:blip r:embed="rId6" cstate="print">
            <a:lum bright="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538"/>
            <a:ext cx="559720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altLang="ru-RU" sz="6600" cap="none" dirty="0" smtClean="0">
                <a:effectLst/>
              </a:rPr>
              <a:t/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/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/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/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/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>СПАСИБО </a:t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>за </a:t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>ВНИМАНИЕ!</a:t>
            </a:r>
            <a:br>
              <a:rPr lang="ru-RU" altLang="ru-RU" sz="6600" cap="none" dirty="0" smtClean="0">
                <a:effectLst/>
              </a:rPr>
            </a:br>
            <a:r>
              <a:rPr lang="ru-RU" altLang="ru-RU" sz="6600" cap="none" dirty="0" smtClean="0">
                <a:effectLst/>
              </a:rPr>
              <a:t>БЕРЕГИТЕ СЕБЯ!</a:t>
            </a:r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63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5095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978" y="362744"/>
            <a:ext cx="8686800" cy="838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altLang="ru-RU" cap="none" smtClean="0">
              <a:effectLst/>
            </a:endParaRP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228600" y="1052736"/>
            <a:ext cx="8686800" cy="4784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 dirty="0" smtClean="0">
                <a:solidFill>
                  <a:schemeClr val="tx1"/>
                </a:solidFill>
              </a:rPr>
              <a:t>Развивающая: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развивать у детей азы дорожной грамоты, расширять знания детей о светофоре, о значении сигналов светофора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развивать интерес к искусству аппликации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Воспитательная:</a:t>
            </a:r>
          </a:p>
          <a:p>
            <a:pPr lvl="1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формировать дружеские, доброжелательные отношения между детьми</a:t>
            </a:r>
          </a:p>
          <a:p>
            <a:pPr lvl="1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воспитывать умение слушать своего сверстника, не перебивая</a:t>
            </a:r>
          </a:p>
          <a:p>
            <a:pPr lvl="1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формировать желание соблюдать правила дорожного движения</a:t>
            </a:r>
          </a:p>
          <a:p>
            <a:pPr lvl="1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Активация словаря:</a:t>
            </a:r>
          </a:p>
          <a:p>
            <a:pPr lvl="1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закрепить в речи детей слова: пешеход, пассажир, тротуар</a:t>
            </a:r>
          </a:p>
          <a:p>
            <a:pPr lvl="2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-закрепить в речи названия дорожных знаков.</a:t>
            </a:r>
          </a:p>
        </p:txBody>
      </p:sp>
      <p:pic>
        <p:nvPicPr>
          <p:cNvPr id="40964" name="Picture 4" descr="i (1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3670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i (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220567"/>
            <a:ext cx="963934" cy="111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i (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755" y="188913"/>
            <a:ext cx="1542120" cy="154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i (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38682"/>
            <a:ext cx="1080162" cy="1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i (6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208" y="280808"/>
            <a:ext cx="1483529" cy="13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4800" y="260350"/>
            <a:ext cx="6053138" cy="6311900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МЕТОДЫ И ПРИЕМЫ ЗАНЯТИЯ: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Игровой момент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Художественное слово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Показ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Беседа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Задание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Объяснение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Рассматривание иллюстраций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Закрепление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Поощрение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Итог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0859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214313"/>
            <a:ext cx="8686800" cy="9286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alt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200" b="1" i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интегрированных образовательных областей:</a:t>
            </a:r>
            <a:r>
              <a:rPr lang="ru-RU" alt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200" cap="none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143000"/>
            <a:ext cx="3288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Безопасность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777712"/>
            <a:ext cx="6129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 Художественное</a:t>
            </a:r>
            <a:r>
              <a:rPr lang="ru-RU" dirty="0" smtClean="0"/>
              <a:t>  </a:t>
            </a:r>
            <a:r>
              <a:rPr lang="ru-RU" sz="2800" b="1" i="1" dirty="0" smtClean="0">
                <a:solidFill>
                  <a:srgbClr val="FF0000"/>
                </a:solidFill>
              </a:rPr>
              <a:t>творчество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2390549"/>
            <a:ext cx="319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 Социализация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4008" y="3115115"/>
            <a:ext cx="321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 Коммуникация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2985" y="3839444"/>
            <a:ext cx="5282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 Чтение художественной 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литературы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1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IMG-20170310-WA0070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441281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740" y="330200"/>
            <a:ext cx="432593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i (3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2481782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IMG-20170310-WA0064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754" y="3329093"/>
            <a:ext cx="5348246" cy="352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5340" y="3405981"/>
            <a:ext cx="8686800" cy="16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100" b="1" i="1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100" b="1" i="1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6000" b="1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Безопасность:</a:t>
            </a: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2000" cap="none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2224" y="115196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200" b="1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anose="02040604050505020304" pitchFamily="18" charset="0"/>
              </a:rPr>
              <a:t>ХУДОЖЕСТВЕННОЕ ТВОРЧЕСТВО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28600" y="741362"/>
            <a:ext cx="8686800" cy="5375275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Приобщать детей к искусству аппликации, формировать интерес к этому виду деятельности. Формировать умение аккуратно пользоваться клеем , прикладывать фигуру к листу стороной намазанной клеем и плотно прижимать салфеткой.</a:t>
            </a: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ПОЗНАНИЕ : </a:t>
            </a: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закреплять названия форм: круг, квадрат, прямоугольник.</a:t>
            </a:r>
          </a:p>
        </p:txBody>
      </p:sp>
      <p:pic>
        <p:nvPicPr>
          <p:cNvPr id="18437" name="Picture 5" descr="IMG-20170310-WA0047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368686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116632"/>
            <a:ext cx="8686800" cy="117876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40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Социализация</a:t>
            </a:r>
            <a:r>
              <a:rPr lang="ru-RU" altLang="ru-RU" sz="3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200" b="1" cap="none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4800" y="764705"/>
            <a:ext cx="8686800" cy="5807546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2400" i="1" dirty="0" smtClean="0">
                <a:solidFill>
                  <a:srgbClr val="00B050"/>
                </a:solidFill>
                <a:latin typeface="Franklin Gothic Medium" panose="020B0603020102020204" pitchFamily="34" charset="0"/>
              </a:rPr>
              <a:t>Формировать дружеские, доброжелательные отношения между детьми.</a:t>
            </a:r>
          </a:p>
          <a:p>
            <a:pPr algn="ctr" eaLnBrk="1" hangingPunct="1">
              <a:buClrTx/>
              <a:buFont typeface="Wingdings" panose="05000000000000000000" pitchFamily="2" charset="2"/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ClrTx/>
              <a:buFont typeface="Wingdings" panose="05000000000000000000" pitchFamily="2" charset="2"/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ClrTx/>
              <a:buFont typeface="Wingdings" panose="05000000000000000000" pitchFamily="2" charset="2"/>
              <a:buNone/>
              <a:defRPr/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Коммуникация</a:t>
            </a: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Закрепить в словаре детей: прямоугольник, светофор, </a:t>
            </a: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сигнал, переход, остановка общественного транспорта.</a:t>
            </a: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Развивать свободное общение со взрослыми и детьми.</a:t>
            </a:r>
          </a:p>
          <a:p>
            <a:pPr eaLnBrk="1" hangingPunct="1">
              <a:buClrTx/>
              <a:buFont typeface="Wingdings" panose="05000000000000000000" pitchFamily="2" charset="2"/>
              <a:buNone/>
              <a:defRPr/>
            </a:pPr>
            <a:endParaRPr lang="ru-RU" alt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anose="020B0603020102020204" pitchFamily="34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endParaRPr lang="ru-RU" alt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9462" name="Picture 6" descr="IMG-20170310-WA0052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114" y="1266114"/>
            <a:ext cx="45370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535" y="1805354"/>
            <a:ext cx="1681836" cy="144391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accel="333" decel="33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93"/>
            <a:ext cx="9144000" cy="6858000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7338"/>
            <a:ext cx="8686800" cy="838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cap="none" dirty="0" smtClean="0">
                <a:solidFill>
                  <a:srgbClr val="0033CC"/>
                </a:solidFill>
                <a:effectLst/>
              </a:rPr>
              <a:t>ЧТЕНИЕ ХУДОЖЕСТВЕННОЙ ЛИТЕРАТУРЫ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339759" y="962819"/>
            <a:ext cx="8686800" cy="4525962"/>
          </a:xfrm>
        </p:spPr>
        <p:txBody>
          <a:bodyPr/>
          <a:lstStyle/>
          <a:p>
            <a:r>
              <a:rPr lang="ru-RU" altLang="ru-RU" sz="2400" dirty="0" smtClean="0">
                <a:solidFill>
                  <a:schemeClr val="tx1"/>
                </a:solidFill>
              </a:rPr>
              <a:t>Развивать умение отгадывать загадки и соотносить их с изображением</a:t>
            </a:r>
          </a:p>
        </p:txBody>
      </p:sp>
      <p:pic>
        <p:nvPicPr>
          <p:cNvPr id="41988" name="Picture 4" descr="img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9" y="1786774"/>
            <a:ext cx="493236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851" y="1544637"/>
            <a:ext cx="31686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0_13bed6_73520f24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1491" y="4381500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4">
      <a:dk1>
        <a:sysClr val="windowText" lastClr="000000"/>
      </a:dk1>
      <a:lt1>
        <a:sysClr val="window" lastClr="FFFFFF"/>
      </a:lt1>
      <a:dk2>
        <a:srgbClr val="69676D"/>
      </a:dk2>
      <a:lt2>
        <a:srgbClr val="A5A5A5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4">
    <a:dk1>
      <a:sysClr val="windowText" lastClr="000000"/>
    </a:dk1>
    <a:lt1>
      <a:sysClr val="window" lastClr="FFFFFF"/>
    </a:lt1>
    <a:dk2>
      <a:srgbClr val="69676D"/>
    </a:dk2>
    <a:lt2>
      <a:srgbClr val="A5A5A5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1375</TotalTime>
  <Words>500</Words>
  <Application>Microsoft Office PowerPoint</Application>
  <PresentationFormat>Экран (4:3)</PresentationFormat>
  <Paragraphs>76</Paragraphs>
  <Slides>21</Slides>
  <Notes>1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Познавательное интегрированное занятие по ПДД в старшей группе МБДОУ № 268</vt:lpstr>
      <vt:lpstr>ЗАДАЧИ:</vt:lpstr>
      <vt:lpstr>Слайд 3</vt:lpstr>
      <vt:lpstr>Слайд 4</vt:lpstr>
      <vt:lpstr> Задачи интегрированных образовательных областей: </vt:lpstr>
      <vt:lpstr>   Безопасность:     </vt:lpstr>
      <vt:lpstr>ХУДОЖЕСТВЕННОЕ ТВОРЧЕСТВО</vt:lpstr>
      <vt:lpstr>Социализация </vt:lpstr>
      <vt:lpstr>ЧТЕНИЕ ХУДОЖЕСТВЕННОЙ ЛИТЕРАТУРЫ</vt:lpstr>
      <vt:lpstr>Слайд 10</vt:lpstr>
      <vt:lpstr>Слайд 11</vt:lpstr>
      <vt:lpstr>ХОД ЗАНЯТИЯ</vt:lpstr>
      <vt:lpstr>Прочитай совет светофора и вставь подходящие слова.</vt:lpstr>
      <vt:lpstr>А сейчас проверим</vt:lpstr>
      <vt:lpstr>Из истории правил дорожного движения</vt:lpstr>
      <vt:lpstr>Виды   светофоров</vt:lpstr>
      <vt:lpstr>Слайд 17</vt:lpstr>
      <vt:lpstr>Слайд 18</vt:lpstr>
      <vt:lpstr>Слайд 19</vt:lpstr>
      <vt:lpstr>Слайд 20</vt:lpstr>
      <vt:lpstr>     СПАСИБО  за  ВНИМАНИЕ! БЕРЕГИТЕ СЕБЯ!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Историческая справка</dc:title>
  <dc:creator>Бадиж</dc:creator>
  <cp:lastModifiedBy>Improot</cp:lastModifiedBy>
  <cp:revision>156</cp:revision>
  <dcterms:created xsi:type="dcterms:W3CDTF">2010-06-13T16:16:38Z</dcterms:created>
  <dcterms:modified xsi:type="dcterms:W3CDTF">2017-03-30T17:02:57Z</dcterms:modified>
</cp:coreProperties>
</file>